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45"/>
  </p:notesMasterIdLst>
  <p:sldIdLst>
    <p:sldId id="329" r:id="rId4"/>
    <p:sldId id="332" r:id="rId5"/>
    <p:sldId id="331" r:id="rId6"/>
    <p:sldId id="356" r:id="rId7"/>
    <p:sldId id="727" r:id="rId8"/>
    <p:sldId id="728" r:id="rId9"/>
    <p:sldId id="729" r:id="rId10"/>
    <p:sldId id="730" r:id="rId11"/>
    <p:sldId id="731" r:id="rId12"/>
    <p:sldId id="732" r:id="rId13"/>
    <p:sldId id="733" r:id="rId14"/>
    <p:sldId id="734" r:id="rId15"/>
    <p:sldId id="735" r:id="rId16"/>
    <p:sldId id="740" r:id="rId17"/>
    <p:sldId id="737" r:id="rId18"/>
    <p:sldId id="738" r:id="rId19"/>
    <p:sldId id="741" r:id="rId20"/>
    <p:sldId id="742" r:id="rId21"/>
    <p:sldId id="743" r:id="rId22"/>
    <p:sldId id="744" r:id="rId23"/>
    <p:sldId id="745" r:id="rId24"/>
    <p:sldId id="746" r:id="rId25"/>
    <p:sldId id="747" r:id="rId26"/>
    <p:sldId id="748" r:id="rId27"/>
    <p:sldId id="749" r:id="rId28"/>
    <p:sldId id="750" r:id="rId29"/>
    <p:sldId id="753" r:id="rId30"/>
    <p:sldId id="758" r:id="rId31"/>
    <p:sldId id="755" r:id="rId32"/>
    <p:sldId id="759" r:id="rId33"/>
    <p:sldId id="760" r:id="rId34"/>
    <p:sldId id="761" r:id="rId35"/>
    <p:sldId id="762" r:id="rId36"/>
    <p:sldId id="763" r:id="rId37"/>
    <p:sldId id="764" r:id="rId38"/>
    <p:sldId id="765" r:id="rId39"/>
    <p:sldId id="766" r:id="rId40"/>
    <p:sldId id="767" r:id="rId41"/>
    <p:sldId id="768" r:id="rId42"/>
    <p:sldId id="769" r:id="rId43"/>
    <p:sldId id="771" r:id="rId44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6" userDrawn="1">
          <p15:clr>
            <a:srgbClr val="A4A3A4"/>
          </p15:clr>
        </p15:guide>
        <p15:guide id="2" pos="3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68A"/>
    <a:srgbClr val="B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632" y="92"/>
      </p:cViewPr>
      <p:guideLst>
        <p:guide orient="horz" pos="2216"/>
        <p:guide pos="39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4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2"/>
          <a:srcRect l="48514" t="47011" b="-2"/>
          <a:stretch>
            <a:fillRect/>
          </a:stretch>
        </p:blipFill>
        <p:spPr>
          <a:xfrm>
            <a:off x="-269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slow" advTm="3000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2"/>
          <p:cNvGrpSpPr/>
          <p:nvPr/>
        </p:nvGrpSpPr>
        <p:grpSpPr>
          <a:xfrm>
            <a:off x="4097338" y="4797425"/>
            <a:ext cx="3798887" cy="887413"/>
            <a:chOff x="4996875" y="3675432"/>
            <a:chExt cx="2198252" cy="459640"/>
          </a:xfrm>
        </p:grpSpPr>
        <p:sp>
          <p:nvSpPr>
            <p:cNvPr id="4" name="矩形: 圆角 34"/>
            <p:cNvSpPr/>
            <p:nvPr/>
          </p:nvSpPr>
          <p:spPr>
            <a:xfrm>
              <a:off x="5242560" y="3675432"/>
              <a:ext cx="1706882" cy="4596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3FFFC"/>
                </a:gs>
                <a:gs pos="70000">
                  <a:srgbClr val="33FFFC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" pitchFamily="18" charset="-122"/>
                <a:ea typeface="思源宋体 CN" pitchFamily="18" charset="-122"/>
                <a:cs typeface="+mn-cs"/>
                <a:sym typeface="思源宋体 CN" pitchFamily="18" charset="-122"/>
              </a:endParaRPr>
            </a:p>
          </p:txBody>
        </p:sp>
        <p:sp>
          <p:nvSpPr>
            <p:cNvPr id="7176" name="文本框 4"/>
            <p:cNvSpPr txBox="1"/>
            <p:nvPr/>
          </p:nvSpPr>
          <p:spPr>
            <a:xfrm>
              <a:off x="4996875" y="3675432"/>
              <a:ext cx="2198252" cy="2703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buNone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宋体 CN" pitchFamily="18" charset="-122"/>
                </a:rPr>
                <a:t>主讲人：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宋体 CN" pitchFamily="18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-336375" y="1772816"/>
            <a:ext cx="1286475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BI</a:t>
            </a:r>
            <a:r>
              <a:rPr kumimoji="0" lang="en-US" altLang="zh-CN" sz="7200" b="1" kern="1200" cap="none" spc="0" normalizeH="0" baseline="0" noProof="0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M</a:t>
            </a:r>
            <a:r>
              <a:rPr kumimoji="0" lang="zh-CN" altLang="en-US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技术应用基础教程</a:t>
            </a:r>
            <a:endParaRPr kumimoji="0" lang="zh-CN" altLang="en-US" sz="7200" b="1" kern="1200" cap="none" spc="0" normalizeH="0" baseline="0" noProof="0" dirty="0">
              <a:gradFill>
                <a:gsLst>
                  <a:gs pos="0">
                    <a:srgbClr val="FEEFB7"/>
                  </a:gs>
                  <a:gs pos="100000">
                    <a:srgbClr val="DCAC3F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思源宋体 CN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1859" y="3248689"/>
            <a:ext cx="10008282" cy="706755"/>
          </a:xfrm>
          <a:prstGeom prst="rect">
            <a:avLst/>
          </a:prstGeom>
          <a:gradFill flip="none" rotWithShape="1">
            <a:gsLst>
              <a:gs pos="0">
                <a:srgbClr val="2A69DD">
                  <a:alpha val="0"/>
                </a:srgbClr>
              </a:gs>
              <a:gs pos="100000">
                <a:srgbClr val="95B4EE">
                  <a:alpha val="0"/>
                </a:srgbClr>
              </a:gs>
              <a:gs pos="57000">
                <a:schemeClr val="bg1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gradFill>
                  <a:gsLst>
                    <a:gs pos="88000">
                      <a:srgbClr val="003B68"/>
                    </a:gs>
                    <a:gs pos="27000">
                      <a:srgbClr val="00B0F0"/>
                    </a:gs>
                  </a:gsLst>
                  <a:lin ang="5400000" scaled="1"/>
                </a:gradFill>
                <a:effectLst>
                  <a:outerShdw blurRad="38100" dist="25400" dir="5400000" algn="t" rotWithShape="0">
                    <a:prstClr val="black">
                      <a:alpha val="50000"/>
                    </a:prstClr>
                  </a:outerShdw>
                </a:effectLst>
                <a:latin typeface="方正正大黑_GBK" panose="02000000000000000000" pitchFamily="2" charset="-122"/>
                <a:ea typeface="方正正大黑_GBK" panose="02000000000000000000" pitchFamily="2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模块</a:t>
            </a:r>
            <a:r>
              <a:rPr kumimoji="0" lang="en-US" alt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</a:t>
            </a:r>
            <a:r>
              <a:rPr kumimoji="0" lang="en-US" alt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场地及场地</a:t>
            </a: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构件</a:t>
            </a:r>
            <a:endParaRPr kumimoji="0" lang="zh-CN" altLang="en-US" sz="40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地形表面创建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在激活的“修改|编辑表面”选项卡上选择“放置点”按钮，如图10-7所示。可以通过放置点方式创建较为简单的地形表面。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85" name="图片 685" descr="2022-08-19 15 33 57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8790" y="3719830"/>
            <a:ext cx="7324725" cy="111379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地形表面创建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单击启动“放置点”命令，通过放置点命令在办公楼右侧放置若干点如下图10-8所示。放置每个点前，应在“选项栏”设置点的高程，或者按住Ctrl批量选择点，在“属性”选项板设置点的高程，如图10-9所示。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86" name="图片 686" descr="2022-08-19 16 02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6385" y="3316923"/>
            <a:ext cx="3256280" cy="238569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87" name="图片 687" descr="2022-08-19 16 06 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8180" y="3988753"/>
            <a:ext cx="1902460" cy="133413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地形表面创建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通过对不同的点的高程合理设置，即可创建出符合建筑物周边场地高低起伏状态的地形地貌。如图10-10所示。修改完成后，按Esc键退出命令，点击“完成表面”按扭即可。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88" name="图片 688" descr="2022-08-19 16 15 59"/>
          <p:cNvPicPr>
            <a:picLocks noChangeAspect="1"/>
          </p:cNvPicPr>
          <p:nvPr/>
        </p:nvPicPr>
        <p:blipFill>
          <a:blip r:embed="rId1"/>
          <a:srcRect t="6542"/>
          <a:stretch>
            <a:fillRect/>
          </a:stretch>
        </p:blipFill>
        <p:spPr>
          <a:xfrm>
            <a:off x="3536633" y="3182938"/>
            <a:ext cx="4319905" cy="244030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地形表面创建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场地地形表面较为复杂，使用放置点的方式就会比较烦琐。Revit建筑还提供了通过导入测量数据的方式创建地形表面的方法。可以根据DWG、DXF或DNG格式导入的三维等高线数据自动生成地形表面。Revit会分析数据并沿等高线放置一系列高程点。单击“体量和场地”选项卡“工具”面板中的“通过导入创建”工具下拉列表内的“选择导入实例”，可以通过选择绘图区域中已导入的三维等高线数据来创建，如图10-11所示。继续“从所选图层添加点”对话框中选择要应用高程点的图层，进而导入专业的测量数据生成地形表面，这里不做详述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10.1 </a:t>
            </a:r>
            <a:r>
              <a:rPr 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地形表面创建</a:t>
            </a:r>
            <a:endParaRPr lang="zh-CN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10.2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建筑地坪创建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添加场地构件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场地及场地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构件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建筑地坪的创建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10.2  建筑地坪创建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所讲的地坪一般是指一层室内楼板至室外标高之间的填充层，Revit软件中创建建筑地坪的方法与创建楼板的方法类似。如果设置了高低起伏的地形，建筑物放置在不平坦的地形表面，底部并不能自动场平，可以通过创建地坪方式平整场地表面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建筑地坪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69665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10.2.1  建筑地坪创建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项目文件，切换至平面视图F1中，点击“体量和场地”选项卡，单击“场地建模”子选项卡中的“建筑地坪”按钮，打开“修改/创建建筑地坪边界”选项卡，单击“属性”选项板中的“编辑类型”按钮，在打开的“类型属性”对话框中复制“建筑地坪1”命名为“办公楼-建筑地坪1”，命名完成单击“确定”退出。如图10-12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90" name="图片 690" descr="2022-08-19 17 57 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4343" y="1678305"/>
            <a:ext cx="3599815" cy="427736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建筑地坪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单击类型参数“结构”右侧的“编辑”按钮，打开“编辑部件”对话框，在该对话框中可设置“结构［1］”的“材质”和“厚度”，如图10-13所示。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91" name="图片 691" descr="2022-08-19 18 00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5910" y="2671445"/>
            <a:ext cx="3239770" cy="381381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建筑地坪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在“修改/创建建筑地坪边界”选项卡选反绘制方式为“直线”，设置选项栏中勾选“链”复选框，偏移设置为“0.0”，在“属性”选项板中的“自标高的高度偏移”为-450.0，绘制边界线，如图12-14所示。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92" name="图片 692" descr="2022-08-19 19 25 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1643" y="3851275"/>
            <a:ext cx="1800225" cy="229108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建筑地坪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合使用“修改”面板中的“修剪/延伸为角”工具对生成的边界线进行封闭操作，使其成为闭合的边界线，单击“模式”面板中的“完成编辑模式”按钮完成地坪边界线的创建，切换至三维视图，视觉样式调整为“直实”状态，建筑地坪效果如图10-15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93" name="图片 693" descr="2022-08-19 19 23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7628" y="4152265"/>
            <a:ext cx="3599815" cy="200152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场地及场地构件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20" name="文本框 19"/>
          <p:cNvSpPr txBox="1"/>
          <p:nvPr/>
        </p:nvSpPr>
        <p:spPr>
          <a:xfrm>
            <a:off x="5048250" y="1292225"/>
            <a:ext cx="2095500" cy="825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en-US" altLang="zh-CN" sz="3600" b="1" dirty="0">
              <a:solidFill>
                <a:srgbClr val="F1D6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4" name="文本框 19"/>
          <p:cNvSpPr txBox="1"/>
          <p:nvPr/>
        </p:nvSpPr>
        <p:spPr>
          <a:xfrm>
            <a:off x="1446530" y="2992755"/>
            <a:ext cx="912431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（1）掌握地形表面的创建。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（2）会进行场地构件和其他构件的添加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（3）具备严谨的科学精神和高雅的人文志趣。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建筑地坪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10.2.2  建筑地坪编辑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筑地坪的修改方法与建筑楼板类似。把视图切换到“场地”楼层平面或三维状态，框选包括建筑地坪在内的构件，结合“过虑器”工具选中要修改的建筑地坪，激活“修改|建筑地坪”选项卡，选择“编辑边界”则可以对已经绘制的建筑地坪进行修改，如图10-16所示。修改完成后单击“完成编辑模式”按钮即可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94" name="图片 694" descr="2022-08-19 19 35 31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2888" y="4588828"/>
            <a:ext cx="3599815" cy="85534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建筑地坪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在创建地坪时，可以使用“坡度箭头”工具创建带有坡度的建筑地坪，如图10-17所示。该用法与屋顶添加坡度类似，添加坡度箭头时可以通过设置“尾高”或“坡度”来设置坡度。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95" name="图片 695" descr="2022-08-19 19 42 52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570" y="3931285"/>
            <a:ext cx="5261610" cy="90424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建筑地坪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10.2.3  场地道路创建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完成地形表面后，还可以在地形表面上添加道路、场地景观等。可以使用“修改场地”子选项卡中的“子面域”工具来创建地形表面中的区域及平整地形表面。利用“子面域”工具可为场地绘制封闭的区域，并为这个区域指定独立材质的方式，以区分区域内的材质与场地材质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建筑地坪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1.创建场地道路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项目文件，切换到“场地”平面视图，在“体量和场地”选项卡下单击“修改场地”子选项卡中的“子面域”按钮，在打开的“修改｜创建子面域边界”选项卡中选用“直线”绘制封闭的道路边线，如图10-18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96" name="图片 696" descr="2022-08-19 20 00 17"/>
          <p:cNvPicPr>
            <a:picLocks noChangeAspect="1"/>
          </p:cNvPicPr>
          <p:nvPr/>
        </p:nvPicPr>
        <p:blipFill>
          <a:blip r:embed="rId1"/>
          <a:srcRect b="4073"/>
          <a:stretch>
            <a:fillRect/>
          </a:stretch>
        </p:blipFill>
        <p:spPr>
          <a:xfrm>
            <a:off x="4013518" y="4254818"/>
            <a:ext cx="3599815" cy="204914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建筑地坪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单击“绘制”面板中的“圆角弧”按钮，在选项栏设置半径为“3000”，然后依次单击道路转接处两侧的直线，将图道路转角处设置为圆弧角，如图10-19所示。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97" name="图片 697" descr="2022-08-19 20 07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7468" y="3596323"/>
            <a:ext cx="3599815" cy="202247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建筑地坪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选中“面域”，在“属性”选项板中的“材质”右侧的按钮，在弹出的“材质浏览器”中设置材质名称为“场区-沥青路面1”并在外观库赋予外观，单击“模式”面板中的“完成编辑模式”按钮，退出边界线绘制状态，完成道路的创建。切换至默认三维视图，道路的三维效果如图10-20所示。按住“Shift键+鼠标滚轮键”并移动鼠标，可旋转观察三维视图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98" name="图片 698" descr="2022-08-19 20 16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4308" y="4247833"/>
            <a:ext cx="3599815" cy="196532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建筑地坪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2.修改子面域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选中已绘制的子面域，激活“修改|场地”选项卡，如图10+21所示。单击“子面域”面板下的“编辑边界”按钮，激活“修改|编辑边界”选项卡，进入子面域边界编辑状态。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99" name="图片 699" descr="2022-08-19 20 21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8938" y="4076700"/>
            <a:ext cx="3599815" cy="88646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建筑地坪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体量和场地”选项卡下，有“拆分表面”和“合并表面”工具。如图10-22所示。“拆分表面”工具与“子面域”功能类似，都可以将地形表面划分为不同的区域。不同之处在于，“子面域”工具是将原始表面进行复制，创建了一个附着于地形表面的新面，而“拆分表面”则是将地形表面拆分为独立的表面区域。要删除“子面域”工具创建的子面域，直接单击选中删除即可，而要删除使用“拆分表面”创建的区域，则必须使用“合并表面”工具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0" name="图片 700" descr="2022-08-19 20 28 16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8733" y="5204778"/>
            <a:ext cx="4319905" cy="85026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10.1 </a:t>
            </a:r>
            <a:r>
              <a:rPr 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地形表面创建</a:t>
            </a:r>
            <a:endParaRPr lang="zh-CN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建筑地坪创建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10.3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添加场地构件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场地及场地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构件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场地构件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10.3  添加场地构件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Revit提供了场地构件工具，可以为场地添加树木、车辆、体育设施、人物配景、景观小品等构件。这些构件都依赖于系统中的族库文件，要使用场地构件，应将这些构件载入到项目再进行放置。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10.1 </a:t>
            </a:r>
            <a:r>
              <a:rPr 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地形表面</a:t>
            </a:r>
            <a:r>
              <a:rPr 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endParaRPr lang="zh-CN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建筑地坪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添加场地构件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场地及场地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构件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场地构件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10.3.1  添加树木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到“场地”平面视图中，在“体量和场地”选项卡下，单击“场地建模”子选项卡中的“场地构件”按钮，在“属性”选项板选择器中选择需要添加的树木构件，移动鼠标单击即可定位。切换到三维视图，如图10-23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1" name="图片 701" descr="2022-08-19 21 02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3678" y="3629660"/>
            <a:ext cx="3599815" cy="207010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场地构件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61671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单击选中已放置的树木，在“属性”选项板单击“编辑类型”打开“类型编辑”对话框，如图10-24所示。在“类型属性”对话框中可以复制命名树木，也可以设置树木高度或是为树木添加类型注释。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2" name="图片 702" descr="2022-08-19 21 07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95603" y="1153795"/>
            <a:ext cx="3599815" cy="441452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场地构件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单击“渲染外观”右侧的“Largetooth Aspen”按钮，打开“渲染外观库”对话框，如图10-25所示。在渲染外观库中可以选择渲染类别。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3" name="图片 703" descr="2022-08-19 21 09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4738" y="3201988"/>
            <a:ext cx="4319905" cy="312229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场地构件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078" y="131254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单击“渲染外观属性”右侧的“编辑”按钮，打开“渲染外观属性”对话框，如图10.26所示。系统默认勾选“Cast Reflections”复选框，这样可以在玻璃等镜面对象上形成反身的倒影，使场景更加真实。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4" name="图片 704" descr="2022-08-19 21 11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1248" y="2776855"/>
            <a:ext cx="2879725" cy="403098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场地构件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0493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其他类型植物构件的添加，可以在“插入”选项卡下单击“载入族”，在对话框中打开“china-建筑-植物”族文件，如图10-27所示。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5" name="图片 705" descr="2022-08-19 21 37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315" y="3075940"/>
            <a:ext cx="5569585" cy="321373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场地构件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13180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选RPC、3D、2D类型植物，单击“打开”按钮载入该族文件，载入进项目的族可以使用“建筑”选项卡下“构件”中的“放置构件”命令进行放置。也可以直接“体量与场地”选项卡下单击“场地构件”，在激活的“修改|场地构件”选项卡下选择“载入族”，如图10-28所示。载入的族可以在“属性”选项板选择器中选择并添加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6" name="图片 706" descr="2022-08-20 11 03 43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7285" y="4710113"/>
            <a:ext cx="3961130" cy="88582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场地构件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10.3.2  其他场地构件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场地中的其他构件，如交通工具、人物配景、景观小品等，只需要将场地族文件载入到当前项目中，放置在适当位置即可。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1.添加停车场构件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“场地”平面视图，在“体量和场地”选项卡“场地建模”面板中单击“停车场构件”按钮，激活“修改|停车场构件”选项卡。如图10-29所示。在“属性”选项板类型选择器下拉列表中选择合适的停车场构件，单击放置构件即可。单击放置完成的停车场构件，可以用复制、阵列等命令进行编辑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7" name="图片 707" descr="2022-08-20 11 09 37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4748" y="788353"/>
            <a:ext cx="5039995" cy="91884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场地构件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选择所有的停车场构件，然后在“主体”面板中单击“拾取新主体”按钮，再选择地形表面，停车场构件就附着在地形表面上了。三维视图效果如图10-30所示。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8" name="图片 708" descr="2022-08-20 11 14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3033395"/>
            <a:ext cx="5920740" cy="316738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场地构件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65766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2.添加交通工具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到“场地”平面视图，打开“体量和场地”选项卡，单击“场地建模”面板中的“场地构件”按钮，激活“修改|场地构件”选项卡，单击“模式”面板中的“载入族”按钮，在对话框中打开“china-建筑-场地-后勤设施-交通工具”族文件，如图10-31所示。选择合适的车辆类型，单击单击“放置”面板中的“放置在工作平面上”即可进行放置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9" name="图片 709" descr="2022-08-20 11 23 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5563" y="1908175"/>
            <a:ext cx="4319905" cy="249682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场地构件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68103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3.添加人物配景等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至“插入”主选项卡，单击“从库中载入”子选项卡中的“载入族”按钮，在打开的“载入族”对话框中依次将“china-建筑-配景”文件夹中的“RPC男性.rfa”、“RPC女性.rfa”、“RPC甲虫.rfa”等族文件载入到项目中。如图10-32所示。载入的族文件用“建筑”选项卡下“构件”下拉菜单中“放置构件”命令放置即可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0" name="图片 710" descr="2022-08-20 11 28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0333" y="2726055"/>
            <a:ext cx="4319905" cy="249809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地形表面创建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69957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10.1.1  放置点方式生成地形表面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某办公楼项目文件，在项目浏览器打开平面视图“场地”，切换至“体量和场地”选项卡，点击“场地建模”面板右下角下拉菜单，弹出“场地设置”对话框。在对话框中可设置等高线间隔值、经过高程、附加等高线、剖面填充样式、角度显示等参数。如图10-1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79" name="图片 679" descr="2022-08-18 21 05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59470" y="1588453"/>
            <a:ext cx="3239770" cy="307657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10.3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场地构件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5283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4.添加景观小品等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插入”选项卡下，单击“载入族”按钮，在打开的“载入族”对话框中找到“china-建筑-专用设备-体育娱乐设施-健身设施”文件夹可以载入各类健身器材、在“china-建筑-照明设备-室外照明”文件夹可以载入各类照明灯具、在“china-建筑-场地-附属设施-景观小品”文件夹可以载入喷泉景观等，如图10-33所示。读者可根据需要自行布置，这里不在详述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1" name="图片 711" descr="2022-08-20 12 02 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8143" y="4673600"/>
            <a:ext cx="3599815" cy="206756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4067810" y="2863850"/>
            <a:ext cx="39401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本 节 完 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地形表面创建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场地建模”面板中找到“地形表面”命令，如图10-2所示。单击“地形表面”按钮，打开“修改/编辑表面”选项卡，其默认的工具为“放置点”，在选项栏中设置“高程”为-450.0，在下拉列表框中选择“绝对高程”选项。如图10-3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80" name="图片 680" descr="2022-08-18 20 07 56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8753" y="4034155"/>
            <a:ext cx="5039995" cy="739140"/>
          </a:xfrm>
          <a:prstGeom prst="rect">
            <a:avLst/>
          </a:prstGeom>
        </p:spPr>
      </p:pic>
      <p:pic>
        <p:nvPicPr>
          <p:cNvPr id="681" name="图片 681" descr="2022-08-18 20 11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418" y="5311458"/>
            <a:ext cx="2879725" cy="20891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地形表面创建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在建筑模型周围适当位置单击放置高程点，可以放置在左上角、右上角、右下角、左下角等位置，如图10-4所示。一般只少三个点才能形成一个平面，这里为了形成较为规整场地形状，可以放置四个点。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82" name="图片 682" descr="2022-08-18 20 32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2075" y="3541395"/>
            <a:ext cx="3239770" cy="207264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地形表面创建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续按Esc键两次退出放置高程点的状态，单击“属性”选项板中的“材质”右侧的“浏览”按钮，打开“材质浏览器”对话框，在“项目材质”列表中新建“办公楼-场地1”，将其材质外观设置为现场工作“草皮-百慕大草”，并指定给场地表面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单击“表面”面板中“完成表面”按钮，完成地形表面的创建。切换至默认三维视图，将状态栏视觉样式调整为“真实”，地形表面的效果如图10-5所示。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83" name="图片 683" descr="2022-08-18 20 57 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9728" y="4661218"/>
            <a:ext cx="4319905" cy="209359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地形表面创建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地平面与室外地面F0、楼层平面F1等平面视图一样，属于平面视图，只是视图范围不同，场地视图系统默认是以F1标高为基础，将剖切面提高到10m后得到的视图。切换场地平面视图，在“属性”选项板中视图范围中单击“编辑”按钮可对视图进行调整。如图10-6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84" name="图片 684" descr="2022-08-19 17 34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4940" y="4158615"/>
            <a:ext cx="3331210" cy="243459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地形表面创建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10.1.2  地形表面的编辑修改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完成地形表面后，如需要修改地形表面位置或者高程点，可按如下步骤对地形表面进行编辑操作。切换到平面视图“场地”，或在三维视图中切换为“上”，选中完成的地形表面，进人“修改／地形”选项卡，点击“表面”面板上的“编辑表面”工具，点击要修改的边界点，可以通过边界点“选项栏”中的高程命令修改高程，也可以左键按住点进行拖动修改点的位置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aa8c35d3-3ad6-47a2-adbb-ab96746270ba"/>
  <p:tag name="COMMONDATA" val="eyJoZGlkIjoiMGRjOGY4MWM4NWRmY2IwMDZiMjI3ODQ1ZmJlZjIzODEifQ=="/>
</p:tagLst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摄图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5087</Words>
  <Application>WPS 演示</Application>
  <PresentationFormat/>
  <Paragraphs>194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6" baseType="lpstr">
      <vt:lpstr>Arial</vt:lpstr>
      <vt:lpstr>宋体</vt:lpstr>
      <vt:lpstr>Wingdings</vt:lpstr>
      <vt:lpstr>思源宋体 CN</vt:lpstr>
      <vt:lpstr>微软雅黑</vt:lpstr>
      <vt:lpstr>方正正大黑_GBK</vt:lpstr>
      <vt:lpstr>Arial Unicode MS</vt:lpstr>
      <vt:lpstr>等线 Light</vt:lpstr>
      <vt:lpstr>Calibri Light</vt:lpstr>
      <vt:lpstr>等线</vt:lpstr>
      <vt:lpstr>Calibri</vt:lpstr>
      <vt:lpstr>思源黑体 CN Normal</vt:lpstr>
      <vt:lpstr>黑体</vt:lpstr>
      <vt:lpstr>默认设计模板</vt:lpstr>
      <vt:lpstr>摄图网​​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cyx</dc:creator>
  <cp:lastModifiedBy>Administrator</cp:lastModifiedBy>
  <cp:revision>62</cp:revision>
  <dcterms:created xsi:type="dcterms:W3CDTF">2022-11-25T07:10:00Z</dcterms:created>
  <dcterms:modified xsi:type="dcterms:W3CDTF">2023-10-15T06:11:16Z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37B7551209124F7BB2078CC4CA933A8F</vt:lpwstr>
  </property>
</Properties>
</file>